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38" r:id="rId2"/>
    <p:sldId id="340" r:id="rId3"/>
    <p:sldId id="264" r:id="rId4"/>
    <p:sldId id="332" r:id="rId5"/>
    <p:sldId id="339" r:id="rId6"/>
    <p:sldId id="336" r:id="rId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21"/>
    <a:srgbClr val="34495E"/>
    <a:srgbClr val="6386A9"/>
    <a:srgbClr val="8DA7C1"/>
    <a:srgbClr val="405A74"/>
    <a:srgbClr val="C34B56"/>
    <a:srgbClr val="1BBC9B"/>
    <a:srgbClr val="2D3E50"/>
    <a:srgbClr val="B46278"/>
    <a:srgbClr val="452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05" autoAdjust="0"/>
  </p:normalViewPr>
  <p:slideViewPr>
    <p:cSldViewPr>
      <p:cViewPr varScale="1">
        <p:scale>
          <a:sx n="75" d="100"/>
          <a:sy n="75" d="100"/>
        </p:scale>
        <p:origin x="-1284" y="-84"/>
      </p:cViewPr>
      <p:guideLst>
        <p:guide orient="horz" pos="2160"/>
        <p:guide pos="2880"/>
      </p:guideLst>
    </p:cSldViewPr>
  </p:slideViewPr>
  <p:notesTextViewPr>
    <p:cViewPr>
      <p:scale>
        <a:sx n="1" d="1"/>
        <a:sy n="1" d="1"/>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5" tIns="46477" rIns="92955" bIns="46477" rtlCol="0"/>
          <a:lstStyle>
            <a:lvl1pPr algn="l">
              <a:defRPr sz="1200"/>
            </a:lvl1pPr>
          </a:lstStyle>
          <a:p>
            <a:endParaRPr lang="en-US"/>
          </a:p>
        </p:txBody>
      </p:sp>
      <p:sp>
        <p:nvSpPr>
          <p:cNvPr id="3" name="Date Placeholder 2"/>
          <p:cNvSpPr>
            <a:spLocks noGrp="1"/>
          </p:cNvSpPr>
          <p:nvPr>
            <p:ph type="dt" idx="1"/>
          </p:nvPr>
        </p:nvSpPr>
        <p:spPr>
          <a:xfrm>
            <a:off x="3956550" y="1"/>
            <a:ext cx="3026833" cy="464185"/>
          </a:xfrm>
          <a:prstGeom prst="rect">
            <a:avLst/>
          </a:prstGeom>
        </p:spPr>
        <p:txBody>
          <a:bodyPr vert="horz" lIns="92955" tIns="46477" rIns="92955" bIns="46477" rtlCol="0"/>
          <a:lstStyle>
            <a:lvl1pPr algn="r">
              <a:defRPr sz="1200"/>
            </a:lvl1pPr>
          </a:lstStyle>
          <a:p>
            <a:fld id="{9BA43C6D-E55F-4BE5-8554-C22BB859EDE9}" type="datetimeFigureOut">
              <a:rPr lang="en-US" smtClean="0"/>
              <a:t>4/6/2016</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5" tIns="46477" rIns="92955" bIns="46477"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55" tIns="46477" rIns="92955"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4185"/>
          </a:xfrm>
          <a:prstGeom prst="rect">
            <a:avLst/>
          </a:prstGeom>
        </p:spPr>
        <p:txBody>
          <a:bodyPr vert="horz" lIns="92955" tIns="46477" rIns="92955"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5"/>
            <a:ext cx="3026833" cy="464185"/>
          </a:xfrm>
          <a:prstGeom prst="rect">
            <a:avLst/>
          </a:prstGeom>
        </p:spPr>
        <p:txBody>
          <a:bodyPr vert="horz" lIns="92955" tIns="46477" rIns="92955" bIns="46477"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386223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we bring the proposed </a:t>
            </a:r>
            <a:r>
              <a:rPr lang="en-US" baseline="0" dirty="0" smtClean="0"/>
              <a:t>Highway-Railroad crossing safety program projects to the Commission for approval.  In order to allow for adequate time to design and construct the projects, we brought the FY 16 funding recommendation to the Commission in September 2014, using the estimated FY 16 apportionment of federal funding. </a:t>
            </a:r>
          </a:p>
          <a:p>
            <a:endParaRPr lang="en-US" baseline="0" dirty="0" smtClean="0"/>
          </a:p>
          <a:p>
            <a:r>
              <a:rPr lang="en-US" baseline="0" dirty="0" smtClean="0"/>
              <a:t>As shown in the table, the Iowa apportionment of federal funding for this program is about $5.5 M annually, except for a spike in funding for FY 16.  </a:t>
            </a:r>
          </a:p>
          <a:p>
            <a:r>
              <a:rPr lang="en-US" baseline="0" dirty="0" smtClean="0"/>
              <a:t>Due to additional funding appropriated for FY 16 by the FAST Act, we now have an additional $2.9 M to program for the Highway-Railroad crossing safety program.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Section 130 program funds are eligible for projects at all public crossings including roadways, bike trails and pedestrian paths.  Fifty percent of a State's apportionment is dedicated for the installation of protective devices at crossings.  The remainder of the apportionment can be used for any hazard elimination project, including crossing surface repairs.</a:t>
            </a:r>
          </a:p>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386223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With the current system of approving applications in the order in which they are received, a surface repair application which is submitted today will not be repaired until 2023.  This is</a:t>
            </a:r>
            <a:r>
              <a:rPr lang="en-US" baseline="0" dirty="0" smtClean="0"/>
              <a:t> a factor considered in our recommendation.   </a:t>
            </a:r>
            <a:r>
              <a:rPr lang="en-US" dirty="0" smtClean="0"/>
              <a:t>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Safety funds:  $2.4 M</a:t>
            </a:r>
          </a:p>
          <a:p>
            <a:pPr marL="285750" indent="-285750">
              <a:buFont typeface="Arial" panose="020B0604020202020204" pitchFamily="34" charset="0"/>
              <a:buChar char="•"/>
            </a:pPr>
            <a:r>
              <a:rPr lang="en-US" dirty="0" smtClean="0"/>
              <a:t>Existing applications will be evaluated. on the current B/C evaluation, </a:t>
            </a:r>
            <a:r>
              <a:rPr lang="en-US" i="1" dirty="0" smtClean="0"/>
              <a:t>as well as</a:t>
            </a:r>
            <a:r>
              <a:rPr lang="en-US" dirty="0" smtClean="0"/>
              <a:t> sight restrictions and/or special circumstances that may not be reflected in the B/C.  </a:t>
            </a:r>
          </a:p>
          <a:p>
            <a:pPr marL="285750" indent="-285750">
              <a:buFont typeface="Arial" panose="020B0604020202020204" pitchFamily="34" charset="0"/>
              <a:buChar char="•"/>
            </a:pPr>
            <a:r>
              <a:rPr lang="en-US" dirty="0" smtClean="0"/>
              <a:t>We will use the additional funding as an opportunity to look at projects that have a legitimate safety concern, but may not be prioritized on B/C scoring alone.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Surface Repair:</a:t>
            </a:r>
            <a:r>
              <a:rPr lang="en-US" baseline="0" dirty="0" smtClean="0"/>
              <a:t>  $500,000</a:t>
            </a:r>
          </a:p>
          <a:p>
            <a:pPr marL="285750" indent="-285750">
              <a:buFont typeface="Arial" panose="020B0604020202020204" pitchFamily="34" charset="0"/>
              <a:buChar char="•"/>
            </a:pPr>
            <a:r>
              <a:rPr lang="en-US" dirty="0" smtClean="0"/>
              <a:t>Existing applications will be evaluated</a:t>
            </a:r>
          </a:p>
          <a:p>
            <a:pPr marL="285750" indent="-285750">
              <a:buFont typeface="Arial" panose="020B0604020202020204" pitchFamily="34" charset="0"/>
              <a:buChar char="•"/>
            </a:pPr>
            <a:r>
              <a:rPr lang="en-US" dirty="0" smtClean="0"/>
              <a:t>A scoring matrix has been developed that takes into consideration the following criteria that will be used: </a:t>
            </a:r>
          </a:p>
          <a:p>
            <a:pPr marL="1200150" lvl="2" indent="-285750">
              <a:buFont typeface="Arial" panose="020B0604020202020204" pitchFamily="34" charset="0"/>
              <a:buChar char="•"/>
            </a:pPr>
            <a:r>
              <a:rPr lang="en-US" dirty="0" smtClean="0"/>
              <a:t>Condition of the crossing;</a:t>
            </a:r>
          </a:p>
          <a:p>
            <a:pPr marL="1200150" lvl="2" indent="-285750">
              <a:buFont typeface="Arial" panose="020B0604020202020204" pitchFamily="34" charset="0"/>
              <a:buChar char="•"/>
            </a:pPr>
            <a:r>
              <a:rPr lang="en-US" dirty="0" smtClean="0"/>
              <a:t>Safety concerns;  </a:t>
            </a:r>
          </a:p>
          <a:p>
            <a:pPr marL="1200150" lvl="2" indent="-285750">
              <a:buFont typeface="Arial" panose="020B0604020202020204" pitchFamily="34" charset="0"/>
              <a:buChar char="•"/>
            </a:pPr>
            <a:r>
              <a:rPr lang="en-US" dirty="0" smtClean="0"/>
              <a:t>Utilization of the rail line;   </a:t>
            </a:r>
          </a:p>
          <a:p>
            <a:pPr marL="1200150" lvl="2" indent="-285750">
              <a:buFont typeface="Arial" panose="020B0604020202020204" pitchFamily="34" charset="0"/>
              <a:buChar char="•"/>
            </a:pPr>
            <a:r>
              <a:rPr lang="en-US" dirty="0" smtClean="0"/>
              <a:t>Train and motor vehicle traffic density at the site. Special consideration may be given to heavy truck traffic;</a:t>
            </a:r>
          </a:p>
          <a:p>
            <a:pPr marL="1200150" lvl="2" indent="-285750">
              <a:buFont typeface="Arial" panose="020B0604020202020204" pitchFamily="34" charset="0"/>
              <a:buChar char="•"/>
            </a:pPr>
            <a:r>
              <a:rPr lang="en-US" dirty="0" smtClean="0"/>
              <a:t>Recent or planned development or construction in the vicinity of the crossing.</a:t>
            </a:r>
          </a:p>
          <a:p>
            <a:pPr marL="285750" indent="-285750">
              <a:buFont typeface="Arial" panose="020B0604020202020204" pitchFamily="34" charset="0"/>
              <a:buChar char="•"/>
            </a:pPr>
            <a:r>
              <a:rPr lang="en-US" dirty="0" smtClean="0"/>
              <a:t>The crossings with the highest scores will undergo an on-site evaluation to make the final selection of projects to be programed.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 March, we presented</a:t>
            </a:r>
            <a:r>
              <a:rPr lang="en-US" baseline="0" dirty="0" smtClean="0"/>
              <a:t> this proposal to the railroads (RAC and Public Works managers) and to the MPOs/RPAs/Cities/Counties.  We heard support from several cities/Counties and local agencies, in support of providing additional funding for the surface program, especially since that program helps rural crossings that typically don’t receive safety upgrades. </a:t>
            </a:r>
          </a:p>
          <a:p>
            <a:endParaRPr lang="en-US" baseline="0" dirty="0" smtClean="0"/>
          </a:p>
          <a:p>
            <a:r>
              <a:rPr lang="en-US" baseline="0" dirty="0" smtClean="0"/>
              <a:t>We heard a comment from one Class 1 Railroad (UP) that prefers all of the Section 130 federal safety funding be used only </a:t>
            </a:r>
            <a:r>
              <a:rPr lang="en-US" sz="1200" kern="1200" dirty="0" smtClean="0">
                <a:solidFill>
                  <a:schemeClr val="tx1"/>
                </a:solidFill>
                <a:effectLst/>
                <a:latin typeface="+mn-lt"/>
                <a:ea typeface="+mn-ea"/>
                <a:cs typeface="+mn-cs"/>
              </a:rPr>
              <a:t>towards crossing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signal projects and new grade separation projects that involve crossing closures only.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72662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part</a:t>
            </a:r>
            <a:r>
              <a:rPr lang="en-US" baseline="0" dirty="0" smtClean="0"/>
              <a:t> of DOT’s ongoing review of all Administrative Rules, we </a:t>
            </a:r>
            <a:r>
              <a:rPr lang="en-US" dirty="0" smtClean="0"/>
              <a:t>contacted the railroads, cities and counties in the fall to get input.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We heard from many users of the surface program that the current “first come, first served” allocation of all surface funding is </a:t>
            </a:r>
            <a:r>
              <a:rPr lang="en-US" u="sng" dirty="0" smtClean="0"/>
              <a:t>not</a:t>
            </a:r>
            <a:r>
              <a:rPr lang="en-US" dirty="0" smtClean="0"/>
              <a:t> meeting needs adequately.  </a:t>
            </a:r>
          </a:p>
          <a:p>
            <a:endParaRPr lang="en-US" dirty="0" smtClean="0"/>
          </a:p>
          <a:p>
            <a:r>
              <a:rPr lang="en-US" dirty="0" smtClean="0"/>
              <a:t>The input we heard is:</a:t>
            </a:r>
          </a:p>
          <a:p>
            <a:endParaRPr lang="en-US" dirty="0" smtClean="0"/>
          </a:p>
          <a:p>
            <a:r>
              <a:rPr lang="en-US" dirty="0" smtClean="0"/>
              <a:t>Our next steps with the Admin Rule</a:t>
            </a:r>
            <a:r>
              <a:rPr lang="en-US" baseline="0" dirty="0" smtClean="0"/>
              <a:t> for surfaces are: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72662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72662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C8A88-9A65-4791-ACC7-C177C0457A9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C8A88-9A65-4791-ACC7-C177C0457A9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385850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C8A88-9A65-4791-ACC7-C177C0457A9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286436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C8A88-9A65-4791-ACC7-C177C0457A9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8A88-9A65-4791-ACC7-C177C0457A9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0C8A88-9A65-4791-ACC7-C177C0457A9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138280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0C8A88-9A65-4791-ACC7-C177C0457A98}"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262694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C8A88-9A65-4791-ACC7-C177C0457A98}"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384340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C8A88-9A65-4791-ACC7-C177C0457A98}"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150166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C8A88-9A65-4791-ACC7-C177C0457A9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143197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C8A88-9A65-4791-ACC7-C177C0457A9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141430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C8A88-9A65-4791-ACC7-C177C0457A98}" type="datetimeFigureOut">
              <a:rPr lang="en-US" smtClean="0"/>
              <a:t>4/6/2016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72394-20AE-4583-8A01-A144B1C77253}" type="slidenum">
              <a:rPr lang="en-US" smtClean="0"/>
              <a:t>‹#›</a:t>
            </a:fld>
            <a:endParaRPr lang="en-US"/>
          </a:p>
        </p:txBody>
      </p:sp>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 y="0"/>
            <a:ext cx="9144000" cy="6858000"/>
          </a:xfrm>
          <a:prstGeom prst="rect">
            <a:avLst/>
          </a:prstGeom>
        </p:spPr>
      </p:pic>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653136"/>
            <a:ext cx="6660232" cy="1656184"/>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4653136"/>
            <a:ext cx="6660232" cy="1384995"/>
          </a:xfrm>
          <a:prstGeom prst="rect">
            <a:avLst/>
          </a:prstGeom>
          <a:noFill/>
        </p:spPr>
        <p:txBody>
          <a:bodyPr wrap="square" rtlCol="0">
            <a:spAutoFit/>
          </a:bodyPr>
          <a:lstStyle/>
          <a:p>
            <a:r>
              <a:rPr lang="en-US" sz="2800" b="1" dirty="0">
                <a:solidFill>
                  <a:schemeClr val="bg1"/>
                </a:solidFill>
              </a:rPr>
              <a:t>FAST Act Update and FY 2016 </a:t>
            </a:r>
            <a:r>
              <a:rPr lang="en-US" sz="2800" b="1" dirty="0" smtClean="0">
                <a:solidFill>
                  <a:schemeClr val="bg1"/>
                </a:solidFill>
              </a:rPr>
              <a:t>Highway-Railroad Crossing </a:t>
            </a:r>
            <a:r>
              <a:rPr lang="en-US" sz="2800" b="1" dirty="0">
                <a:solidFill>
                  <a:schemeClr val="bg1"/>
                </a:solidFill>
              </a:rPr>
              <a:t>Policy Recommendation</a:t>
            </a:r>
            <a:endParaRPr lang="en-US" sz="2800" dirty="0"/>
          </a:p>
          <a:p>
            <a:endParaRPr lang="en-US" sz="2800" dirty="0">
              <a:solidFill>
                <a:schemeClr val="bg1"/>
              </a:solidFill>
              <a:latin typeface="Century Gothic" panose="020B0502020202020204"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58546"/>
            <a:ext cx="2360664" cy="681969"/>
          </a:xfrm>
          <a:prstGeom prst="rect">
            <a:avLst/>
          </a:prstGeom>
        </p:spPr>
      </p:pic>
      <p:sp>
        <p:nvSpPr>
          <p:cNvPr id="27" name="Rectangle 26"/>
          <p:cNvSpPr/>
          <p:nvPr/>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3647" y="5622681"/>
            <a:ext cx="4080369" cy="923330"/>
          </a:xfrm>
          <a:prstGeom prst="rect">
            <a:avLst/>
          </a:prstGeom>
          <a:noFill/>
        </p:spPr>
        <p:txBody>
          <a:bodyPr wrap="square" rtlCol="0">
            <a:spAutoFit/>
          </a:bodyPr>
          <a:lstStyle/>
          <a:p>
            <a:pPr algn="ctr"/>
            <a:r>
              <a:rPr lang="en-US" b="1" dirty="0" smtClean="0">
                <a:solidFill>
                  <a:schemeClr val="bg1"/>
                </a:solidFill>
                <a:latin typeface="Century Gothic" panose="020B0502020202020204" pitchFamily="34" charset="0"/>
                <a:cs typeface="Arial" panose="020B0604020202020204" pitchFamily="34" charset="0"/>
              </a:rPr>
              <a:t>Commission Workshop</a:t>
            </a:r>
          </a:p>
          <a:p>
            <a:pPr algn="ctr"/>
            <a:r>
              <a:rPr lang="en-US" b="1" dirty="0" smtClean="0">
                <a:solidFill>
                  <a:schemeClr val="bg1"/>
                </a:solidFill>
                <a:latin typeface="Century Gothic" panose="020B0502020202020204" pitchFamily="34" charset="0"/>
                <a:cs typeface="Arial" panose="020B0604020202020204" pitchFamily="34" charset="0"/>
              </a:rPr>
              <a:t>April 11, 2016</a:t>
            </a:r>
          </a:p>
          <a:p>
            <a:pPr algn="ctr"/>
            <a:endParaRPr lang="en-US" b="1" dirty="0">
              <a:solidFill>
                <a:schemeClr val="bg1">
                  <a:lumMod val="50000"/>
                </a:schemeClr>
              </a:solidFill>
              <a:latin typeface="Century Gothic" panose="020B0502020202020204" pitchFamily="34" charset="0"/>
              <a:cs typeface="Arial" panose="020B0604020202020204" pitchFamily="34" charset="0"/>
            </a:endParaRPr>
          </a:p>
        </p:txBody>
      </p:sp>
      <p:sp>
        <p:nvSpPr>
          <p:cNvPr id="10" name="Rectangle 9"/>
          <p:cNvSpPr/>
          <p:nvPr/>
        </p:nvSpPr>
        <p:spPr>
          <a:xfrm>
            <a:off x="6732240" y="4653136"/>
            <a:ext cx="720080" cy="1656184"/>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24328" y="4653136"/>
            <a:ext cx="720080" cy="1656184"/>
          </a:xfrm>
          <a:prstGeom prst="rect">
            <a:avLst/>
          </a:prstGeom>
          <a:solidFill>
            <a:srgbClr val="34495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16416" y="4653136"/>
            <a:ext cx="720080" cy="1656184"/>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56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5024"/>
            <a:ext cx="8948888" cy="1420932"/>
            <a:chOff x="0" y="155024"/>
            <a:chExt cx="8948888" cy="1420932"/>
          </a:xfrm>
        </p:grpSpPr>
        <p:sp>
          <p:nvSpPr>
            <p:cNvPr id="11" name="TextBox 10"/>
            <p:cNvSpPr txBox="1"/>
            <p:nvPr/>
          </p:nvSpPr>
          <p:spPr>
            <a:xfrm>
              <a:off x="179512" y="1052736"/>
              <a:ext cx="612576" cy="523220"/>
            </a:xfrm>
            <a:prstGeom prst="rect">
              <a:avLst/>
            </a:prstGeom>
            <a:noFill/>
          </p:spPr>
          <p:txBody>
            <a:bodyPr wrap="square" rtlCol="0">
              <a:spAutoFit/>
            </a:bodyPr>
            <a:lstStyle/>
            <a:p>
              <a:r>
                <a:rPr lang="en-US" sz="2800" dirty="0" smtClean="0">
                  <a:latin typeface="Century Gothic" panose="020B0502020202020204" pitchFamily="34" charset="0"/>
                </a:rPr>
                <a:t>02</a:t>
              </a:r>
              <a:endParaRPr lang="en-US" sz="2800" dirty="0">
                <a:latin typeface="Century Gothic" panose="020B0502020202020204" pitchFamily="34" charset="0"/>
              </a:endParaRPr>
            </a:p>
          </p:txBody>
        </p:sp>
        <p:sp>
          <p:nvSpPr>
            <p:cNvPr id="41" name="Rectangle 40"/>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grpSp>
      <p:sp>
        <p:nvSpPr>
          <p:cNvPr id="34" name="TextBox 33"/>
          <p:cNvSpPr txBox="1"/>
          <p:nvPr/>
        </p:nvSpPr>
        <p:spPr>
          <a:xfrm>
            <a:off x="827584" y="692696"/>
            <a:ext cx="5400600" cy="461665"/>
          </a:xfrm>
          <a:prstGeom prst="rect">
            <a:avLst/>
          </a:prstGeom>
          <a:noFill/>
        </p:spPr>
        <p:txBody>
          <a:bodyPr wrap="square" rtlCol="0">
            <a:spAutoFit/>
          </a:bodyPr>
          <a:lstStyle/>
          <a:p>
            <a:r>
              <a:rPr lang="en-US" sz="2400" dirty="0" smtClean="0">
                <a:latin typeface="Century Gothic" panose="020B0502020202020204" pitchFamily="34" charset="0"/>
                <a:cs typeface="Arial" panose="020B0604020202020204" pitchFamily="34" charset="0"/>
              </a:rPr>
              <a:t>FAST Act Update</a:t>
            </a:r>
            <a:endParaRPr lang="en-US" sz="2400" dirty="0">
              <a:latin typeface="Century Gothic" panose="020B0502020202020204" pitchFamily="34" charset="0"/>
              <a:cs typeface="Arial" panose="020B0604020202020204" pitchFamily="34" charset="0"/>
            </a:endParaRPr>
          </a:p>
        </p:txBody>
      </p:sp>
      <p:sp>
        <p:nvSpPr>
          <p:cNvPr id="8" name="TextBox 7"/>
          <p:cNvSpPr txBox="1"/>
          <p:nvPr/>
        </p:nvSpPr>
        <p:spPr>
          <a:xfrm>
            <a:off x="1009834" y="1315707"/>
            <a:ext cx="7797425"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February – </a:t>
            </a:r>
            <a:r>
              <a:rPr lang="en-US" sz="2400" dirty="0"/>
              <a:t> </a:t>
            </a:r>
            <a:r>
              <a:rPr lang="en-US" sz="2400" dirty="0" smtClean="0"/>
              <a:t>Overview of act presented to Commission</a:t>
            </a:r>
          </a:p>
          <a:p>
            <a:pPr marL="285750" indent="-285750">
              <a:buFont typeface="Arial" panose="020B0604020202020204" pitchFamily="34" charset="0"/>
              <a:buChar char="•"/>
            </a:pPr>
            <a:r>
              <a:rPr lang="en-US" sz="2400" dirty="0" smtClean="0"/>
              <a:t>Key Commission Decisions</a:t>
            </a:r>
          </a:p>
          <a:p>
            <a:pPr marL="742950" lvl="1" indent="-285750">
              <a:buFont typeface="Arial" panose="020B0604020202020204" pitchFamily="34" charset="0"/>
              <a:buChar char="•"/>
            </a:pPr>
            <a:r>
              <a:rPr lang="en-US" sz="2000" dirty="0" smtClean="0"/>
              <a:t>Distribution </a:t>
            </a:r>
            <a:r>
              <a:rPr lang="en-US" sz="2000" dirty="0"/>
              <a:t>of Surface Transportation Block Grant Program </a:t>
            </a:r>
            <a:r>
              <a:rPr lang="en-US" sz="2000" dirty="0" smtClean="0"/>
              <a:t>funding</a:t>
            </a:r>
            <a:endParaRPr lang="en-US" sz="2000" dirty="0"/>
          </a:p>
          <a:p>
            <a:pPr marL="742950" lvl="1" indent="-285750">
              <a:buFont typeface="Arial" panose="020B0604020202020204" pitchFamily="34" charset="0"/>
              <a:buChar char="•"/>
            </a:pPr>
            <a:r>
              <a:rPr lang="en-US" sz="2000" dirty="0"/>
              <a:t>Use of Congestion Mitigation and Air Quality program funding</a:t>
            </a:r>
          </a:p>
          <a:p>
            <a:pPr marL="742950" lvl="1" indent="-285750">
              <a:buFont typeface="Arial" panose="020B0604020202020204" pitchFamily="34" charset="0"/>
              <a:buChar char="•"/>
            </a:pPr>
            <a:r>
              <a:rPr lang="en-US" sz="2000" dirty="0"/>
              <a:t>Use of Surface Transportation Block Grant Program Set-aside funding (formerly Transportation Alternatives Program)</a:t>
            </a:r>
          </a:p>
          <a:p>
            <a:pPr marL="742950" lvl="1" indent="-285750">
              <a:buFont typeface="Arial" panose="020B0604020202020204" pitchFamily="34" charset="0"/>
              <a:buChar char="•"/>
            </a:pPr>
            <a:r>
              <a:rPr lang="en-US" sz="2000" dirty="0"/>
              <a:t>Federal Recreational Trail Program funding</a:t>
            </a:r>
          </a:p>
          <a:p>
            <a:pPr marL="742950" lvl="1" indent="-285750">
              <a:buFont typeface="Arial" panose="020B0604020202020204" pitchFamily="34" charset="0"/>
              <a:buChar char="•"/>
            </a:pPr>
            <a:r>
              <a:rPr lang="en-US" sz="2000" dirty="0"/>
              <a:t>Use of Freight funding</a:t>
            </a:r>
          </a:p>
          <a:p>
            <a:pPr marL="742950" lvl="1" indent="-285750">
              <a:buFont typeface="Arial" panose="020B0604020202020204" pitchFamily="34" charset="0"/>
              <a:buChar char="•"/>
            </a:pPr>
            <a:r>
              <a:rPr lang="en-US" sz="2000" b="1" dirty="0"/>
              <a:t>Use of additional FFY 2016 highway-railway grade crossing program funding</a:t>
            </a:r>
          </a:p>
          <a:p>
            <a:pPr marL="285750" indent="-285750">
              <a:buFont typeface="Arial" panose="020B0604020202020204" pitchFamily="34" charset="0"/>
              <a:buChar char="•"/>
            </a:pPr>
            <a:r>
              <a:rPr lang="en-US" sz="2400" dirty="0" smtClean="0"/>
              <a:t>March – Meeting with City/County/MPO/RPA representatives</a:t>
            </a:r>
          </a:p>
          <a:p>
            <a:pPr marL="285750" indent="-285750">
              <a:buFont typeface="Arial" panose="020B0604020202020204" pitchFamily="34" charset="0"/>
              <a:buChar char="•"/>
            </a:pPr>
            <a:r>
              <a:rPr lang="en-US" sz="2400" dirty="0" smtClean="0"/>
              <a:t>April – Solicitation seeking input from all stakeholders</a:t>
            </a:r>
          </a:p>
          <a:p>
            <a:pPr marL="285750" indent="-285750">
              <a:buFont typeface="Arial" panose="020B0604020202020204" pitchFamily="34" charset="0"/>
              <a:buChar char="•"/>
            </a:pPr>
            <a:r>
              <a:rPr lang="en-US" sz="2400" dirty="0" smtClean="0"/>
              <a:t>May/June – Recommendations presented to the Commission</a:t>
            </a:r>
            <a:endParaRPr lang="en-US" sz="2400" dirty="0"/>
          </a:p>
        </p:txBody>
      </p:sp>
    </p:spTree>
    <p:extLst>
      <p:ext uri="{BB962C8B-B14F-4D97-AF65-F5344CB8AC3E}">
        <p14:creationId xmlns:p14="http://schemas.microsoft.com/office/powerpoint/2010/main" val="3433536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5024"/>
            <a:ext cx="8948888" cy="1420932"/>
            <a:chOff x="0" y="155024"/>
            <a:chExt cx="8948888" cy="1420932"/>
          </a:xfrm>
        </p:grpSpPr>
        <p:sp>
          <p:nvSpPr>
            <p:cNvPr id="11" name="TextBox 10"/>
            <p:cNvSpPr txBox="1"/>
            <p:nvPr/>
          </p:nvSpPr>
          <p:spPr>
            <a:xfrm>
              <a:off x="179512" y="1052736"/>
              <a:ext cx="612576" cy="523220"/>
            </a:xfrm>
            <a:prstGeom prst="rect">
              <a:avLst/>
            </a:prstGeom>
            <a:noFill/>
          </p:spPr>
          <p:txBody>
            <a:bodyPr wrap="square" rtlCol="0">
              <a:spAutoFit/>
            </a:bodyPr>
            <a:lstStyle/>
            <a:p>
              <a:r>
                <a:rPr lang="en-US" sz="2800" dirty="0" smtClean="0">
                  <a:latin typeface="Century Gothic" panose="020B0502020202020204" pitchFamily="34" charset="0"/>
                </a:rPr>
                <a:t>03</a:t>
              </a:r>
              <a:endParaRPr lang="en-US" sz="2800" dirty="0">
                <a:latin typeface="Century Gothic" panose="020B0502020202020204" pitchFamily="34" charset="0"/>
              </a:endParaRPr>
            </a:p>
          </p:txBody>
        </p:sp>
        <p:sp>
          <p:nvSpPr>
            <p:cNvPr id="41" name="Rectangle 40"/>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grpSp>
      <p:sp>
        <p:nvSpPr>
          <p:cNvPr id="34" name="TextBox 33"/>
          <p:cNvSpPr txBox="1"/>
          <p:nvPr/>
        </p:nvSpPr>
        <p:spPr>
          <a:xfrm>
            <a:off x="827584" y="692696"/>
            <a:ext cx="5400600" cy="584775"/>
          </a:xfrm>
          <a:prstGeom prst="rect">
            <a:avLst/>
          </a:prstGeom>
          <a:noFill/>
        </p:spPr>
        <p:txBody>
          <a:bodyPr wrap="square" rtlCol="0">
            <a:spAutoFit/>
          </a:bodyPr>
          <a:lstStyle/>
          <a:p>
            <a:r>
              <a:rPr lang="en-US" sz="1600" dirty="0" smtClean="0">
                <a:latin typeface="Century Gothic" panose="020B0502020202020204" pitchFamily="34" charset="0"/>
                <a:cs typeface="Arial" panose="020B0604020202020204" pitchFamily="34" charset="0"/>
              </a:rPr>
              <a:t>Highway-Railroad Crossing Safety Program – additional funding FY 2016 funding</a:t>
            </a:r>
            <a:endParaRPr lang="en-US" sz="1600" dirty="0">
              <a:latin typeface="Century Gothic" panose="020B0502020202020204" pitchFamily="34" charset="0"/>
              <a:cs typeface="Arial" panose="020B0604020202020204" pitchFamily="34" charset="0"/>
            </a:endParaRPr>
          </a:p>
        </p:txBody>
      </p:sp>
      <p:sp>
        <p:nvSpPr>
          <p:cNvPr id="51" name="TextBox 50"/>
          <p:cNvSpPr txBox="1"/>
          <p:nvPr/>
        </p:nvSpPr>
        <p:spPr>
          <a:xfrm>
            <a:off x="1009834" y="4437112"/>
            <a:ext cx="7992888" cy="1754326"/>
          </a:xfrm>
          <a:prstGeom prst="rect">
            <a:avLst/>
          </a:prstGeom>
          <a:noFill/>
        </p:spPr>
        <p:txBody>
          <a:bodyPr wrap="square" rtlCol="0">
            <a:spAutoFit/>
          </a:bodyPr>
          <a:lstStyle/>
          <a:p>
            <a:pPr marL="285750" indent="-285750">
              <a:buFont typeface="Arial" charset="0"/>
              <a:buChar char="•"/>
            </a:pPr>
            <a:r>
              <a:rPr lang="en-US" dirty="0" smtClean="0"/>
              <a:t>$</a:t>
            </a:r>
            <a:r>
              <a:rPr lang="en-US" dirty="0"/>
              <a:t>5.3 million programmed September 2014 by </a:t>
            </a:r>
            <a:r>
              <a:rPr lang="en-US" dirty="0" smtClean="0"/>
              <a:t>Commission.</a:t>
            </a:r>
          </a:p>
          <a:p>
            <a:r>
              <a:rPr lang="en-US" dirty="0" smtClean="0"/>
              <a:t> </a:t>
            </a:r>
          </a:p>
          <a:p>
            <a:r>
              <a:rPr lang="en-US" sz="2400" b="1" dirty="0" smtClean="0"/>
              <a:t>The </a:t>
            </a:r>
            <a:r>
              <a:rPr lang="en-US" sz="2400" b="1" dirty="0" smtClean="0"/>
              <a:t>FY 16 </a:t>
            </a:r>
            <a:r>
              <a:rPr lang="en-US" sz="2400" b="1" dirty="0"/>
              <a:t>appropriation under the FAST Act allocates an </a:t>
            </a:r>
            <a:r>
              <a:rPr lang="en-US" sz="2400" b="1" i="1" dirty="0"/>
              <a:t>additional</a:t>
            </a:r>
            <a:r>
              <a:rPr lang="en-US" sz="2400" b="1" dirty="0"/>
              <a:t> $2.9 million in Section 130 Program funding for FY16. </a:t>
            </a:r>
          </a:p>
        </p:txBody>
      </p:sp>
      <p:sp>
        <p:nvSpPr>
          <p:cNvPr id="8" name="TextBox 7"/>
          <p:cNvSpPr txBox="1"/>
          <p:nvPr/>
        </p:nvSpPr>
        <p:spPr>
          <a:xfrm>
            <a:off x="1009834" y="1315707"/>
            <a:ext cx="7797425" cy="3600986"/>
          </a:xfrm>
          <a:prstGeom prst="rect">
            <a:avLst/>
          </a:prstGeom>
          <a:noFill/>
        </p:spPr>
        <p:txBody>
          <a:bodyPr wrap="square" rtlCol="0">
            <a:spAutoFit/>
          </a:bodyPr>
          <a:lstStyle/>
          <a:p>
            <a:r>
              <a:rPr lang="en-US" dirty="0"/>
              <a:t>The Fixing America’s Surface Transportation Act (FAST Act) continued the annual set-aside </a:t>
            </a:r>
            <a:r>
              <a:rPr lang="en-US" dirty="0" smtClean="0"/>
              <a:t>funding under </a:t>
            </a:r>
            <a:r>
              <a:rPr lang="en-US" dirty="0"/>
              <a:t>23 USC </a:t>
            </a:r>
            <a:r>
              <a:rPr lang="en-US" dirty="0" smtClean="0"/>
              <a:t>130 (Section 130) for the Highway-Railroad Crossing Safety Program.  </a:t>
            </a:r>
            <a:r>
              <a:rPr lang="en-US" dirty="0"/>
              <a:t>The program provides funds for the elimination of hazards at railway-highway </a:t>
            </a:r>
            <a:r>
              <a:rPr lang="en-US" dirty="0" smtClean="0"/>
              <a:t>crossings.</a:t>
            </a:r>
          </a:p>
          <a:p>
            <a:r>
              <a:rPr lang="en-US" sz="1200" dirty="0" smtClean="0"/>
              <a:t>			</a:t>
            </a:r>
            <a:r>
              <a:rPr lang="en-US" sz="1200" dirty="0"/>
              <a:t>		</a:t>
            </a:r>
            <a:r>
              <a:rPr lang="en-US" sz="1200" dirty="0" smtClean="0"/>
              <a:t>	</a:t>
            </a:r>
          </a:p>
          <a:p>
            <a:r>
              <a:rPr lang="en-US" u="sng" dirty="0" smtClean="0"/>
              <a:t>Federal Fiscal Year</a:t>
            </a:r>
            <a:r>
              <a:rPr lang="en-US" dirty="0" smtClean="0"/>
              <a:t> 				</a:t>
            </a:r>
            <a:r>
              <a:rPr lang="en-US" u="sng" dirty="0" smtClean="0"/>
              <a:t>Iowa Apportionment</a:t>
            </a:r>
          </a:p>
          <a:p>
            <a:r>
              <a:rPr lang="en-US" dirty="0" smtClean="0"/>
              <a:t>FY </a:t>
            </a:r>
            <a:r>
              <a:rPr lang="en-US" dirty="0"/>
              <a:t>2016:    </a:t>
            </a:r>
            <a:r>
              <a:rPr lang="en-US" dirty="0" smtClean="0"/>
              <a:t>	</a:t>
            </a:r>
            <a:r>
              <a:rPr lang="en-US" sz="1200" dirty="0" smtClean="0"/>
              <a:t>	</a:t>
            </a:r>
            <a:r>
              <a:rPr lang="en-US" dirty="0" smtClean="0"/>
              <a:t>		</a:t>
            </a:r>
            <a:r>
              <a:rPr lang="en-US" b="1" dirty="0" smtClean="0"/>
              <a:t>$8.2 million (actual</a:t>
            </a:r>
            <a:r>
              <a:rPr lang="en-US" b="1" dirty="0" smtClean="0"/>
              <a:t>)  </a:t>
            </a:r>
            <a:r>
              <a:rPr lang="en-US" i="1" dirty="0" smtClean="0"/>
              <a:t>*</a:t>
            </a:r>
            <a:r>
              <a:rPr lang="en-US" strike="sngStrike" dirty="0"/>
              <a:t/>
            </a:r>
            <a:br>
              <a:rPr lang="en-US" strike="sngStrike" dirty="0"/>
            </a:br>
            <a:r>
              <a:rPr lang="en-US" dirty="0"/>
              <a:t>FY 2017:   </a:t>
            </a:r>
            <a:r>
              <a:rPr lang="en-US" dirty="0" smtClean="0"/>
              <a:t>				$5.5 million (estimated)	</a:t>
            </a:r>
            <a:r>
              <a:rPr lang="en-US" dirty="0"/>
              <a:t/>
            </a:r>
            <a:br>
              <a:rPr lang="en-US" dirty="0"/>
            </a:br>
            <a:r>
              <a:rPr lang="en-US" dirty="0"/>
              <a:t>FY 2018:    </a:t>
            </a:r>
            <a:r>
              <a:rPr lang="en-US" dirty="0" smtClean="0"/>
              <a:t>				$5.6 </a:t>
            </a:r>
            <a:r>
              <a:rPr lang="en-US" dirty="0"/>
              <a:t>million (estimated)</a:t>
            </a:r>
            <a:br>
              <a:rPr lang="en-US" dirty="0"/>
            </a:br>
            <a:r>
              <a:rPr lang="en-US" dirty="0"/>
              <a:t>FY 2019:    </a:t>
            </a:r>
            <a:r>
              <a:rPr lang="en-US" dirty="0" smtClean="0"/>
              <a:t>				$5.7 </a:t>
            </a:r>
            <a:r>
              <a:rPr lang="en-US" dirty="0"/>
              <a:t>million (estimated)</a:t>
            </a:r>
            <a:br>
              <a:rPr lang="en-US" dirty="0"/>
            </a:br>
            <a:r>
              <a:rPr lang="en-US" dirty="0"/>
              <a:t>FY 2020:    </a:t>
            </a:r>
            <a:r>
              <a:rPr lang="en-US" dirty="0" smtClean="0"/>
              <a:t>				$5.8 </a:t>
            </a:r>
            <a:r>
              <a:rPr lang="en-US" dirty="0"/>
              <a:t>million (estimated)</a:t>
            </a:r>
            <a:endParaRPr lang="en-US" dirty="0" smtClean="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921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9512" y="1052736"/>
            <a:ext cx="648072" cy="523220"/>
          </a:xfrm>
          <a:prstGeom prst="rect">
            <a:avLst/>
          </a:prstGeom>
          <a:noFill/>
        </p:spPr>
        <p:txBody>
          <a:bodyPr wrap="square" rtlCol="0">
            <a:spAutoFit/>
          </a:bodyPr>
          <a:lstStyle/>
          <a:p>
            <a:r>
              <a:rPr lang="en-US" sz="2800" dirty="0" smtClean="0">
                <a:latin typeface="Century Gothic" panose="020B0502020202020204" pitchFamily="34" charset="0"/>
              </a:rPr>
              <a:t>04</a:t>
            </a:r>
            <a:endParaRPr lang="en-US" sz="2800" dirty="0">
              <a:latin typeface="Century Gothic" panose="020B0502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15" name="TextBox 14"/>
          <p:cNvSpPr txBox="1"/>
          <p:nvPr/>
        </p:nvSpPr>
        <p:spPr>
          <a:xfrm>
            <a:off x="1033736" y="1577315"/>
            <a:ext cx="7992888" cy="1200329"/>
          </a:xfrm>
          <a:prstGeom prst="rect">
            <a:avLst/>
          </a:prstGeom>
          <a:noFill/>
        </p:spPr>
        <p:txBody>
          <a:bodyPr wrap="square" rtlCol="0">
            <a:spAutoFit/>
          </a:bodyPr>
          <a:lstStyle/>
          <a:p>
            <a:r>
              <a:rPr lang="en-US" sz="2400" b="1" dirty="0"/>
              <a:t>After </a:t>
            </a:r>
            <a:r>
              <a:rPr lang="en-US" sz="2400" b="1" dirty="0" smtClean="0"/>
              <a:t>reviewing </a:t>
            </a:r>
            <a:r>
              <a:rPr lang="en-US" sz="2400" b="1" dirty="0"/>
              <a:t>the current grade crossing safety and surface needs, we recommend the following </a:t>
            </a:r>
            <a:r>
              <a:rPr lang="en-US" sz="2400" b="1" dirty="0" smtClean="0"/>
              <a:t>allocation </a:t>
            </a:r>
            <a:r>
              <a:rPr lang="en-US" sz="2400" b="1" dirty="0"/>
              <a:t>of funds for the additional </a:t>
            </a:r>
            <a:r>
              <a:rPr lang="en-US" sz="2400" b="1" dirty="0" smtClean="0"/>
              <a:t>$2.9 million FY16 </a:t>
            </a:r>
            <a:r>
              <a:rPr lang="en-US" sz="2400" b="1" dirty="0"/>
              <a:t>funding:</a:t>
            </a:r>
            <a:r>
              <a:rPr lang="en-US" sz="2400" dirty="0"/>
              <a:t>  </a:t>
            </a:r>
            <a:endParaRPr lang="en-US" sz="2400" b="1" dirty="0"/>
          </a:p>
        </p:txBody>
      </p:sp>
      <p:sp>
        <p:nvSpPr>
          <p:cNvPr id="16" name="TextBox 15"/>
          <p:cNvSpPr txBox="1"/>
          <p:nvPr/>
        </p:nvSpPr>
        <p:spPr>
          <a:xfrm>
            <a:off x="899592" y="2924944"/>
            <a:ext cx="7797425" cy="3970318"/>
          </a:xfrm>
          <a:prstGeom prst="rect">
            <a:avLst/>
          </a:prstGeom>
          <a:noFill/>
        </p:spPr>
        <p:txBody>
          <a:bodyPr wrap="square" rtlCol="0">
            <a:spAutoFit/>
          </a:bodyPr>
          <a:lstStyle/>
          <a:p>
            <a:r>
              <a:rPr lang="en-US" b="1" dirty="0" smtClean="0"/>
              <a:t>Safety Program:</a:t>
            </a:r>
          </a:p>
          <a:p>
            <a:pPr marL="285750" indent="-285750">
              <a:buFont typeface="Arial" panose="020B0604020202020204" pitchFamily="34" charset="0"/>
              <a:buChar char="•"/>
            </a:pPr>
            <a:r>
              <a:rPr lang="en-US" dirty="0" smtClean="0"/>
              <a:t>$2.4 </a:t>
            </a:r>
            <a:r>
              <a:rPr lang="en-US" dirty="0"/>
              <a:t>million for additional Section 130 grade crossing safety  </a:t>
            </a:r>
            <a:r>
              <a:rPr lang="en-US" dirty="0" smtClean="0"/>
              <a:t>improvement </a:t>
            </a:r>
            <a:r>
              <a:rPr lang="en-US" dirty="0"/>
              <a:t>projects</a:t>
            </a:r>
            <a:r>
              <a:rPr lang="en-US" dirty="0" smtClean="0"/>
              <a:t>. </a:t>
            </a:r>
          </a:p>
          <a:p>
            <a:r>
              <a:rPr lang="en-US" b="1" dirty="0" smtClean="0"/>
              <a:t>Surface </a:t>
            </a:r>
            <a:r>
              <a:rPr lang="en-US" b="1" dirty="0"/>
              <a:t>Program:</a:t>
            </a:r>
          </a:p>
          <a:p>
            <a:pPr marL="285750" indent="-285750">
              <a:buFont typeface="Arial" panose="020B0604020202020204" pitchFamily="34" charset="0"/>
              <a:buChar char="•"/>
            </a:pPr>
            <a:r>
              <a:rPr lang="en-US" dirty="0"/>
              <a:t>$500,000 for Surface Repair Program projects in a pilot project that will prioritize projects based on the condition of the crossing.  </a:t>
            </a:r>
          </a:p>
          <a:p>
            <a:endParaRPr lang="en-US" b="1" dirty="0"/>
          </a:p>
          <a:p>
            <a:r>
              <a:rPr lang="en-US" dirty="0" smtClean="0"/>
              <a:t>Existing </a:t>
            </a:r>
            <a:r>
              <a:rPr lang="en-US" dirty="0"/>
              <a:t>applications will be evaluated. </a:t>
            </a:r>
          </a:p>
          <a:p>
            <a:endParaRPr lang="en-US" dirty="0" smtClean="0"/>
          </a:p>
          <a:p>
            <a:r>
              <a:rPr lang="en-US" dirty="0" smtClean="0"/>
              <a:t>Next steps:</a:t>
            </a:r>
          </a:p>
          <a:p>
            <a:pPr marL="285750" indent="-285750">
              <a:buFont typeface="Arial" panose="020B0604020202020204" pitchFamily="34" charset="0"/>
              <a:buChar char="•"/>
            </a:pPr>
            <a:r>
              <a:rPr lang="en-US" dirty="0" smtClean="0"/>
              <a:t>Commission workshop recommendation of projects – June 2016</a:t>
            </a:r>
          </a:p>
          <a:p>
            <a:pPr marL="285750" indent="-285750">
              <a:buFont typeface="Arial" panose="020B0604020202020204" pitchFamily="34" charset="0"/>
              <a:buChar char="•"/>
            </a:pPr>
            <a:r>
              <a:rPr lang="en-US" dirty="0" smtClean="0"/>
              <a:t>Commission approval of projects – July 2016</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3" name="TextBox 12"/>
          <p:cNvSpPr txBox="1"/>
          <p:nvPr/>
        </p:nvSpPr>
        <p:spPr>
          <a:xfrm>
            <a:off x="827584" y="692696"/>
            <a:ext cx="5400600" cy="584775"/>
          </a:xfrm>
          <a:prstGeom prst="rect">
            <a:avLst/>
          </a:prstGeom>
          <a:noFill/>
        </p:spPr>
        <p:txBody>
          <a:bodyPr wrap="square" rtlCol="0">
            <a:spAutoFit/>
          </a:bodyPr>
          <a:lstStyle/>
          <a:p>
            <a:r>
              <a:rPr lang="en-US" sz="1600" dirty="0" smtClean="0">
                <a:latin typeface="Century Gothic" panose="020B0502020202020204" pitchFamily="34" charset="0"/>
                <a:cs typeface="Arial" panose="020B0604020202020204" pitchFamily="34" charset="0"/>
              </a:rPr>
              <a:t>Highway-Railroad Crossing Safety Program – additional funding FY 2016 funding</a:t>
            </a:r>
            <a:endParaRPr lang="en-US" sz="1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14959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9512" y="1052736"/>
            <a:ext cx="648072" cy="523220"/>
          </a:xfrm>
          <a:prstGeom prst="rect">
            <a:avLst/>
          </a:prstGeom>
          <a:noFill/>
        </p:spPr>
        <p:txBody>
          <a:bodyPr wrap="square" rtlCol="0">
            <a:spAutoFit/>
          </a:bodyPr>
          <a:lstStyle/>
          <a:p>
            <a:r>
              <a:rPr lang="en-US" sz="2800" dirty="0" smtClean="0">
                <a:latin typeface="Century Gothic" panose="020B0502020202020204" pitchFamily="34" charset="0"/>
              </a:rPr>
              <a:t>05</a:t>
            </a:r>
            <a:endParaRPr lang="en-US" sz="2800" dirty="0">
              <a:latin typeface="Century Gothic" panose="020B0502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Rectangle 1"/>
          <p:cNvSpPr/>
          <p:nvPr/>
        </p:nvSpPr>
        <p:spPr>
          <a:xfrm>
            <a:off x="860442" y="2352362"/>
            <a:ext cx="7985956" cy="4524315"/>
          </a:xfrm>
          <a:prstGeom prst="rect">
            <a:avLst/>
          </a:prstGeom>
        </p:spPr>
        <p:txBody>
          <a:bodyPr wrap="square">
            <a:spAutoFit/>
          </a:bodyPr>
          <a:lstStyle/>
          <a:p>
            <a:r>
              <a:rPr lang="en-US" dirty="0" smtClean="0"/>
              <a:t>Chapter 821 Highway-Railroad Grade Crossing Surface Repair Fund is under review.</a:t>
            </a:r>
          </a:p>
          <a:p>
            <a:pPr marL="285750" indent="-285750">
              <a:buFont typeface="Arial" panose="020B0604020202020204" pitchFamily="34" charset="0"/>
              <a:buChar char="•"/>
            </a:pPr>
            <a:r>
              <a:rPr lang="en-US" dirty="0" smtClean="0"/>
              <a:t>Informal input was solicited from stakeholders in October – November 2015.  </a:t>
            </a:r>
          </a:p>
          <a:p>
            <a:pPr marL="742950" lvl="1" indent="-285750">
              <a:buFont typeface="Courier New" panose="02070309020205020404" pitchFamily="49" charset="0"/>
              <a:buChar char="o"/>
            </a:pPr>
            <a:r>
              <a:rPr lang="en-US" dirty="0" smtClean="0"/>
              <a:t>Feedback included:</a:t>
            </a:r>
          </a:p>
          <a:p>
            <a:pPr marL="1200150" lvl="2" indent="-285750">
              <a:buFont typeface="Wingdings" panose="05000000000000000000" pitchFamily="2" charset="2"/>
              <a:buChar char="ü"/>
            </a:pPr>
            <a:r>
              <a:rPr lang="en-US" dirty="0" smtClean="0"/>
              <a:t>Current 1</a:t>
            </a:r>
            <a:r>
              <a:rPr lang="en-US" baseline="30000" dirty="0" smtClean="0"/>
              <a:t>st</a:t>
            </a:r>
            <a:r>
              <a:rPr lang="en-US" dirty="0" smtClean="0"/>
              <a:t> come/1</a:t>
            </a:r>
            <a:r>
              <a:rPr lang="en-US" baseline="30000" dirty="0" smtClean="0"/>
              <a:t>st</a:t>
            </a:r>
            <a:r>
              <a:rPr lang="en-US" dirty="0" smtClean="0"/>
              <a:t> served program is working well</a:t>
            </a:r>
          </a:p>
          <a:p>
            <a:pPr marL="1200150" lvl="2" indent="-285750">
              <a:buFont typeface="Wingdings" panose="05000000000000000000" pitchFamily="2" charset="2"/>
              <a:buChar char="ü"/>
            </a:pPr>
            <a:r>
              <a:rPr lang="en-US" dirty="0" smtClean="0"/>
              <a:t>Additional funding would be helpful</a:t>
            </a:r>
          </a:p>
          <a:p>
            <a:pPr marL="1200150" lvl="2" indent="-285750">
              <a:buFont typeface="Wingdings" panose="05000000000000000000" pitchFamily="2" charset="2"/>
              <a:buChar char="ü"/>
            </a:pPr>
            <a:r>
              <a:rPr lang="en-US" dirty="0" smtClean="0"/>
              <a:t>Support for prioritization of projects based on condition</a:t>
            </a:r>
          </a:p>
          <a:p>
            <a:pPr marL="285750" indent="-285750">
              <a:buFont typeface="Arial" panose="020B0604020202020204" pitchFamily="34" charset="0"/>
              <a:buChar char="•"/>
            </a:pPr>
            <a:r>
              <a:rPr lang="en-US" dirty="0" smtClean="0"/>
              <a:t>DOT drafting the rules and notices – March 2016</a:t>
            </a:r>
          </a:p>
          <a:p>
            <a:pPr marL="285750" indent="-285750">
              <a:buFont typeface="Arial" panose="020B0604020202020204" pitchFamily="34" charset="0"/>
              <a:buChar char="•"/>
            </a:pPr>
            <a:endParaRPr lang="en-US" dirty="0"/>
          </a:p>
          <a:p>
            <a:r>
              <a:rPr lang="en-US" dirty="0" smtClean="0"/>
              <a:t>Next steps:</a:t>
            </a:r>
          </a:p>
          <a:p>
            <a:pPr marL="285750" indent="-285750">
              <a:buFont typeface="Arial" panose="020B0604020202020204" pitchFamily="34" charset="0"/>
              <a:buChar char="•"/>
            </a:pPr>
            <a:r>
              <a:rPr lang="en-US" dirty="0" smtClean="0"/>
              <a:t>Seek additional stakeholder input</a:t>
            </a:r>
          </a:p>
          <a:p>
            <a:pPr marL="285750" indent="-285750">
              <a:buFont typeface="Arial" panose="020B0604020202020204" pitchFamily="34" charset="0"/>
              <a:buChar char="•"/>
            </a:pPr>
            <a:r>
              <a:rPr lang="en-US" dirty="0" smtClean="0"/>
              <a:t>Revise and finalize rule based on input received</a:t>
            </a:r>
          </a:p>
          <a:p>
            <a:pPr marL="285750" indent="-285750">
              <a:buFont typeface="Arial" panose="020B0604020202020204" pitchFamily="34" charset="0"/>
              <a:buChar char="•"/>
            </a:pPr>
            <a:r>
              <a:rPr lang="en-US" dirty="0" smtClean="0"/>
              <a:t>Formal Rulemaking process begins</a:t>
            </a:r>
          </a:p>
          <a:p>
            <a:pPr marL="285750" indent="-285750">
              <a:buFont typeface="Arial" panose="020B0604020202020204" pitchFamily="34" charset="0"/>
              <a:buChar char="•"/>
            </a:pPr>
            <a:r>
              <a:rPr lang="en-US" dirty="0" smtClean="0"/>
              <a:t>Commission adoption </a:t>
            </a:r>
          </a:p>
          <a:p>
            <a:pPr marL="285750" indent="-285750">
              <a:buFont typeface="Arial" panose="020B0604020202020204" pitchFamily="34" charset="0"/>
              <a:buChar char="•"/>
            </a:pPr>
            <a:r>
              <a:rPr lang="en-US" dirty="0" smtClean="0"/>
              <a:t>Administrative Rules Committee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3" name="TextBox 12"/>
          <p:cNvSpPr txBox="1"/>
          <p:nvPr/>
        </p:nvSpPr>
        <p:spPr>
          <a:xfrm>
            <a:off x="860442" y="1412776"/>
            <a:ext cx="7992888" cy="830997"/>
          </a:xfrm>
          <a:prstGeom prst="rect">
            <a:avLst/>
          </a:prstGeom>
          <a:noFill/>
        </p:spPr>
        <p:txBody>
          <a:bodyPr wrap="square" rtlCol="0">
            <a:spAutoFit/>
          </a:bodyPr>
          <a:lstStyle/>
          <a:p>
            <a:r>
              <a:rPr lang="en-US" sz="2400" b="1" dirty="0" smtClean="0"/>
              <a:t>Update on Administrative Rules Surface for the allocation </a:t>
            </a:r>
            <a:r>
              <a:rPr lang="en-US" sz="2400" b="1" dirty="0"/>
              <a:t>of funds for the </a:t>
            </a:r>
            <a:r>
              <a:rPr lang="en-US" sz="2400" b="1" dirty="0" smtClean="0"/>
              <a:t>Highway-Railroad Crossing Safety Program</a:t>
            </a:r>
            <a:endParaRPr lang="en-US" sz="2400" b="1" dirty="0"/>
          </a:p>
        </p:txBody>
      </p:sp>
      <p:sp>
        <p:nvSpPr>
          <p:cNvPr id="14" name="TextBox 13"/>
          <p:cNvSpPr txBox="1"/>
          <p:nvPr/>
        </p:nvSpPr>
        <p:spPr>
          <a:xfrm>
            <a:off x="827584" y="692696"/>
            <a:ext cx="5400600" cy="584775"/>
          </a:xfrm>
          <a:prstGeom prst="rect">
            <a:avLst/>
          </a:prstGeom>
          <a:noFill/>
        </p:spPr>
        <p:txBody>
          <a:bodyPr wrap="square" rtlCol="0">
            <a:spAutoFit/>
          </a:bodyPr>
          <a:lstStyle/>
          <a:p>
            <a:r>
              <a:rPr lang="en-US" sz="1600" dirty="0" smtClean="0">
                <a:latin typeface="Century Gothic" panose="020B0502020202020204" pitchFamily="34" charset="0"/>
                <a:cs typeface="Arial" panose="020B0604020202020204" pitchFamily="34" charset="0"/>
              </a:rPr>
              <a:t>Highway-Railroad Crossing Safety Program – additional funding FY 2016 funding</a:t>
            </a:r>
            <a:endParaRPr lang="en-US" sz="1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090558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9512" y="1052736"/>
            <a:ext cx="648072" cy="523220"/>
          </a:xfrm>
          <a:prstGeom prst="rect">
            <a:avLst/>
          </a:prstGeom>
          <a:noFill/>
        </p:spPr>
        <p:txBody>
          <a:bodyPr wrap="square" rtlCol="0">
            <a:spAutoFit/>
          </a:bodyPr>
          <a:lstStyle/>
          <a:p>
            <a:r>
              <a:rPr lang="en-US" sz="2800" dirty="0" smtClean="0">
                <a:latin typeface="Century Gothic" panose="020B0502020202020204" pitchFamily="34" charset="0"/>
              </a:rPr>
              <a:t>06</a:t>
            </a:r>
            <a:endParaRPr lang="en-US" sz="2800" dirty="0">
              <a:latin typeface="Century Gothic" panose="020B0502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13" name="TextBox 12"/>
          <p:cNvSpPr txBox="1"/>
          <p:nvPr/>
        </p:nvSpPr>
        <p:spPr>
          <a:xfrm>
            <a:off x="2699792" y="3212976"/>
            <a:ext cx="5112568" cy="461665"/>
          </a:xfrm>
          <a:prstGeom prst="rect">
            <a:avLst/>
          </a:prstGeom>
          <a:noFill/>
        </p:spPr>
        <p:txBody>
          <a:bodyPr wrap="square" rtlCol="0">
            <a:spAutoFit/>
          </a:bodyPr>
          <a:lstStyle/>
          <a:p>
            <a:r>
              <a:rPr lang="en-US" sz="2400" b="1" dirty="0" smtClean="0"/>
              <a:t>Questions?</a:t>
            </a:r>
            <a:endParaRPr lang="en-US" sz="2400" b="1" dirty="0"/>
          </a:p>
        </p:txBody>
      </p:sp>
      <p:sp>
        <p:nvSpPr>
          <p:cNvPr id="14" name="TextBox 13"/>
          <p:cNvSpPr txBox="1"/>
          <p:nvPr/>
        </p:nvSpPr>
        <p:spPr>
          <a:xfrm>
            <a:off x="827584" y="692696"/>
            <a:ext cx="5400600" cy="584775"/>
          </a:xfrm>
          <a:prstGeom prst="rect">
            <a:avLst/>
          </a:prstGeom>
          <a:noFill/>
        </p:spPr>
        <p:txBody>
          <a:bodyPr wrap="square" rtlCol="0">
            <a:spAutoFit/>
          </a:bodyPr>
          <a:lstStyle/>
          <a:p>
            <a:r>
              <a:rPr lang="en-US" sz="1600" dirty="0" smtClean="0">
                <a:latin typeface="Century Gothic" panose="020B0502020202020204" pitchFamily="34" charset="0"/>
                <a:cs typeface="Arial" panose="020B0604020202020204" pitchFamily="34" charset="0"/>
              </a:rPr>
              <a:t>Highway-Railroad Crossing Safety Program – additional funding FY 2016 funding</a:t>
            </a:r>
            <a:endParaRPr lang="en-US" sz="1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078338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2966</TotalTime>
  <Words>673</Words>
  <Application>Microsoft Office PowerPoint</Application>
  <PresentationFormat>On-screen Show (4:3)</PresentationFormat>
  <Paragraphs>96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Tammy Nicholson</cp:lastModifiedBy>
  <cp:revision>145</cp:revision>
  <cp:lastPrinted>2016-04-05T14:36:26Z</cp:lastPrinted>
  <dcterms:created xsi:type="dcterms:W3CDTF">2014-05-10T08:44:16Z</dcterms:created>
  <dcterms:modified xsi:type="dcterms:W3CDTF">2016-04-06T17:58:20Z</dcterms:modified>
</cp:coreProperties>
</file>